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15" r:id="rId2"/>
    <p:sldId id="344" r:id="rId3"/>
    <p:sldId id="258" r:id="rId4"/>
    <p:sldId id="259" r:id="rId5"/>
    <p:sldId id="260" r:id="rId6"/>
    <p:sldId id="261" r:id="rId7"/>
    <p:sldId id="346" r:id="rId8"/>
    <p:sldId id="269" r:id="rId9"/>
    <p:sldId id="262" r:id="rId10"/>
    <p:sldId id="266" r:id="rId11"/>
    <p:sldId id="347" r:id="rId12"/>
    <p:sldId id="268" r:id="rId13"/>
    <p:sldId id="345" r:id="rId14"/>
  </p:sldIdLst>
  <p:sldSz cx="10058400" cy="7772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DA8"/>
    <a:srgbClr val="074B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20" autoAdjust="0"/>
    <p:restoredTop sz="94322" autoAdjust="0"/>
  </p:normalViewPr>
  <p:slideViewPr>
    <p:cSldViewPr snapToGrid="0">
      <p:cViewPr varScale="1">
        <p:scale>
          <a:sx n="71" d="100"/>
          <a:sy n="71" d="100"/>
        </p:scale>
        <p:origin x="917" y="67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72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4C733B0A-911D-4013-993E-3EC5B9FE2213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72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FC5D482C-FC84-45E0-875E-AFE326BFFD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45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93BB9-531C-B74C-B0A4-565AB92B372C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4788" y="1162050"/>
            <a:ext cx="40608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A7242-AF00-CA4D-AC0C-4EEB45057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721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8449" y="7251846"/>
            <a:ext cx="642620" cy="413809"/>
          </a:xfrm>
        </p:spPr>
        <p:txBody>
          <a:bodyPr/>
          <a:lstStyle/>
          <a:p>
            <a:fld id="{4AD7719C-82C6-4146-95B3-2673D59B8A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827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813562"/>
            <a:ext cx="9052560" cy="5129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7203866"/>
            <a:ext cx="2346960" cy="413809"/>
          </a:xfrm>
          <a:prstGeom prst="rect">
            <a:avLst/>
          </a:prstGeom>
        </p:spPr>
        <p:txBody>
          <a:bodyPr/>
          <a:lstStyle/>
          <a:p>
            <a:pPr defTabSz="457200"/>
            <a:fld id="{908352E1-FC27-9F46-A952-A0A5E1F20C04}" type="datetimeFigureOut">
              <a:rPr lang="en-US" smtClean="0">
                <a:solidFill>
                  <a:prstClr val="black"/>
                </a:solidFill>
              </a:rPr>
              <a:pPr defTabSz="457200"/>
              <a:t>10/3/2019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03866"/>
            <a:ext cx="3185160" cy="413809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719C-82C6-4146-95B3-2673D59B8A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04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9"/>
            <a:ext cx="2263140" cy="663172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9"/>
            <a:ext cx="6621780" cy="663172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7203866"/>
            <a:ext cx="2346960" cy="413809"/>
          </a:xfrm>
          <a:prstGeom prst="rect">
            <a:avLst/>
          </a:prstGeom>
        </p:spPr>
        <p:txBody>
          <a:bodyPr/>
          <a:lstStyle/>
          <a:p>
            <a:pPr defTabSz="457200"/>
            <a:fld id="{908352E1-FC27-9F46-A952-A0A5E1F20C04}" type="datetimeFigureOut">
              <a:rPr lang="en-US" smtClean="0">
                <a:solidFill>
                  <a:prstClr val="black"/>
                </a:solidFill>
              </a:rPr>
              <a:pPr defTabSz="457200"/>
              <a:t>10/3/2019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03866"/>
            <a:ext cx="3185160" cy="413809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719C-82C6-4146-95B3-2673D59B8A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595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387668" y="518160"/>
            <a:ext cx="0" cy="77724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481965" y="6861509"/>
            <a:ext cx="597218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40" b="1" dirty="0">
                <a:solidFill>
                  <a:schemeClr val="accent2"/>
                </a:solidFill>
              </a:rPr>
              <a:t>your logo</a:t>
            </a:r>
            <a:endParaRPr lang="uk-UA" sz="1100" b="1" dirty="0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87668" y="6941278"/>
            <a:ext cx="0" cy="56134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9209723" y="6941278"/>
            <a:ext cx="0" cy="56134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81965" y="361971"/>
            <a:ext cx="299656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475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9304020" y="6932204"/>
            <a:ext cx="953453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54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54380" y="1813560"/>
            <a:ext cx="4023360" cy="414528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1100"/>
            </a:lvl1pPr>
          </a:lstStyle>
          <a:p>
            <a:endParaRPr lang="uk-UA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280660" y="1813560"/>
            <a:ext cx="4023360" cy="414528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1100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8596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029200" cy="7772400"/>
          </a:xfrm>
          <a:prstGeom prst="rect">
            <a:avLst/>
          </a:prstGeo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4885206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13562"/>
            <a:ext cx="9052560" cy="5129425"/>
          </a:xfrm>
          <a:prstGeom prst="rect">
            <a:avLst/>
          </a:prstGeom>
        </p:spPr>
        <p:txBody>
          <a:bodyPr/>
          <a:lstStyle>
            <a:lvl1pPr marL="342900" indent="-342900">
              <a:buFont typeface="Zapf Dingbats"/>
              <a:buChar char="✧"/>
              <a:defRPr/>
            </a:lvl1pPr>
            <a:lvl2pPr marL="742950" indent="-285750">
              <a:buFont typeface="Zapf Dingbats"/>
              <a:buChar char="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7203866"/>
            <a:ext cx="2346960" cy="413809"/>
          </a:xfrm>
          <a:prstGeom prst="rect">
            <a:avLst/>
          </a:prstGeom>
        </p:spPr>
        <p:txBody>
          <a:bodyPr/>
          <a:lstStyle/>
          <a:p>
            <a:pPr defTabSz="457200"/>
            <a:fld id="{908352E1-FC27-9F46-A952-A0A5E1F20C04}" type="datetimeFigureOut">
              <a:rPr lang="en-US" smtClean="0">
                <a:solidFill>
                  <a:prstClr val="black"/>
                </a:solidFill>
              </a:rPr>
              <a:pPr defTabSz="457200"/>
              <a:t>10/3/2019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03866"/>
            <a:ext cx="3185160" cy="413809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719C-82C6-4146-95B3-2673D59B8A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277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9"/>
            <a:ext cx="8549640" cy="154368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6"/>
            <a:ext cx="8549640" cy="17002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7203866"/>
            <a:ext cx="2346960" cy="413809"/>
          </a:xfrm>
          <a:prstGeom prst="rect">
            <a:avLst/>
          </a:prstGeom>
        </p:spPr>
        <p:txBody>
          <a:bodyPr/>
          <a:lstStyle/>
          <a:p>
            <a:pPr defTabSz="457200"/>
            <a:fld id="{908352E1-FC27-9F46-A952-A0A5E1F20C04}" type="datetimeFigureOut">
              <a:rPr lang="en-US" smtClean="0">
                <a:solidFill>
                  <a:prstClr val="black"/>
                </a:solidFill>
              </a:rPr>
              <a:pPr defTabSz="457200"/>
              <a:t>10/3/2019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03866"/>
            <a:ext cx="3185160" cy="413809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719C-82C6-4146-95B3-2673D59B8A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806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2"/>
            <a:ext cx="4442460" cy="5129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2"/>
            <a:ext cx="4442460" cy="5129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2920" y="7203866"/>
            <a:ext cx="2346960" cy="413809"/>
          </a:xfrm>
          <a:prstGeom prst="rect">
            <a:avLst/>
          </a:prstGeom>
        </p:spPr>
        <p:txBody>
          <a:bodyPr/>
          <a:lstStyle/>
          <a:p>
            <a:pPr defTabSz="457200"/>
            <a:fld id="{908352E1-FC27-9F46-A952-A0A5E1F20C04}" type="datetimeFigureOut">
              <a:rPr lang="en-US" smtClean="0">
                <a:solidFill>
                  <a:prstClr val="black"/>
                </a:solidFill>
              </a:rPr>
              <a:pPr defTabSz="457200"/>
              <a:t>10/3/2019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6620" y="7203866"/>
            <a:ext cx="3185160" cy="413809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719C-82C6-4146-95B3-2673D59B8A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46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0" y="1739795"/>
            <a:ext cx="4445952" cy="7250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0" y="2464859"/>
            <a:ext cx="4445952" cy="447812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02920" y="7203866"/>
            <a:ext cx="2346960" cy="413809"/>
          </a:xfrm>
          <a:prstGeom prst="rect">
            <a:avLst/>
          </a:prstGeom>
        </p:spPr>
        <p:txBody>
          <a:bodyPr/>
          <a:lstStyle/>
          <a:p>
            <a:pPr defTabSz="457200"/>
            <a:fld id="{908352E1-FC27-9F46-A952-A0A5E1F20C04}" type="datetimeFigureOut">
              <a:rPr lang="en-US" smtClean="0">
                <a:solidFill>
                  <a:prstClr val="black"/>
                </a:solidFill>
              </a:rPr>
              <a:pPr defTabSz="457200"/>
              <a:t>10/3/2019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36620" y="7203866"/>
            <a:ext cx="3185160" cy="413809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719C-82C6-4146-95B3-2673D59B8A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078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02920" y="7203866"/>
            <a:ext cx="2346960" cy="413809"/>
          </a:xfrm>
          <a:prstGeom prst="rect">
            <a:avLst/>
          </a:prstGeom>
        </p:spPr>
        <p:txBody>
          <a:bodyPr/>
          <a:lstStyle/>
          <a:p>
            <a:pPr defTabSz="457200"/>
            <a:fld id="{908352E1-FC27-9F46-A952-A0A5E1F20C04}" type="datetimeFigureOut">
              <a:rPr lang="en-US" smtClean="0">
                <a:solidFill>
                  <a:prstClr val="black"/>
                </a:solidFill>
              </a:rPr>
              <a:pPr defTabSz="457200"/>
              <a:t>10/3/2019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36620" y="7203866"/>
            <a:ext cx="3185160" cy="413809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719C-82C6-4146-95B3-2673D59B8A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1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" y="7203866"/>
            <a:ext cx="2346960" cy="413809"/>
          </a:xfrm>
          <a:prstGeom prst="rect">
            <a:avLst/>
          </a:prstGeom>
        </p:spPr>
        <p:txBody>
          <a:bodyPr/>
          <a:lstStyle/>
          <a:p>
            <a:pPr defTabSz="457200"/>
            <a:fld id="{908352E1-FC27-9F46-A952-A0A5E1F20C04}" type="datetimeFigureOut">
              <a:rPr lang="en-US" smtClean="0">
                <a:solidFill>
                  <a:prstClr val="black"/>
                </a:solidFill>
              </a:rPr>
              <a:pPr defTabSz="457200"/>
              <a:t>10/3/2019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36620" y="7203866"/>
            <a:ext cx="3185160" cy="413809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719C-82C6-4146-95B3-2673D59B8A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29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8"/>
            <a:ext cx="5622926" cy="66335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8"/>
            <a:ext cx="3309144" cy="5316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2920" y="7203866"/>
            <a:ext cx="2346960" cy="413809"/>
          </a:xfrm>
          <a:prstGeom prst="rect">
            <a:avLst/>
          </a:prstGeom>
        </p:spPr>
        <p:txBody>
          <a:bodyPr/>
          <a:lstStyle/>
          <a:p>
            <a:pPr defTabSz="457200"/>
            <a:fld id="{908352E1-FC27-9F46-A952-A0A5E1F20C04}" type="datetimeFigureOut">
              <a:rPr lang="en-US" smtClean="0">
                <a:solidFill>
                  <a:prstClr val="black"/>
                </a:solidFill>
              </a:rPr>
              <a:pPr defTabSz="457200"/>
              <a:t>10/3/2019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6620" y="7203866"/>
            <a:ext cx="3185160" cy="413809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719C-82C6-4146-95B3-2673D59B8A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78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9"/>
            <a:ext cx="6035040" cy="4663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2920" y="7203866"/>
            <a:ext cx="2346960" cy="413809"/>
          </a:xfrm>
          <a:prstGeom prst="rect">
            <a:avLst/>
          </a:prstGeom>
        </p:spPr>
        <p:txBody>
          <a:bodyPr/>
          <a:lstStyle/>
          <a:p>
            <a:pPr defTabSz="457200"/>
            <a:fld id="{908352E1-FC27-9F46-A952-A0A5E1F20C04}" type="datetimeFigureOut">
              <a:rPr lang="en-US" smtClean="0">
                <a:solidFill>
                  <a:prstClr val="black"/>
                </a:solidFill>
              </a:rPr>
              <a:pPr defTabSz="457200"/>
              <a:t>10/3/2019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6620" y="7203866"/>
            <a:ext cx="3185160" cy="413809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719C-82C6-4146-95B3-2673D59B8A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23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 Masterslide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76082" y="7261441"/>
            <a:ext cx="484292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AD7719C-82C6-4146-95B3-2673D59B8A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72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675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m.edu/Education/champs/index.php" TargetMode="External"/><Relationship Id="rId2" Type="http://schemas.openxmlformats.org/officeDocument/2006/relationships/hyperlink" Target="mailto:MSMCHAMPS@msm.ed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Cover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867394" y="1593663"/>
            <a:ext cx="6950805" cy="1601822"/>
          </a:xfrm>
          <a:prstGeom prst="rect">
            <a:avLst/>
          </a:prstGeom>
        </p:spPr>
        <p:txBody>
          <a:bodyPr lIns="100548" tIns="50274" rIns="100548" bIns="50274">
            <a:no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</a:rPr>
              <a:t>Community Health Advanced by Medical Practice Superstars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(CHAMPS)</a:t>
            </a:r>
            <a:endParaRPr lang="en-US" sz="3200" dirty="0">
              <a:solidFill>
                <a:schemeClr val="bg1"/>
              </a:solidFill>
              <a:latin typeface="Cambria" panose="02040503050406030204" pitchFamily="18" charset="0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79135" y="4582434"/>
            <a:ext cx="4450081" cy="777995"/>
          </a:xfrm>
          <a:prstGeom prst="rect">
            <a:avLst/>
          </a:prstGeom>
        </p:spPr>
        <p:txBody>
          <a:bodyPr lIns="100548" tIns="50274" rIns="100548" bIns="50274">
            <a:noAutofit/>
          </a:bodyPr>
          <a:lstStyle/>
          <a:p>
            <a:pPr marL="0" indent="0" algn="r">
              <a:buNone/>
            </a:pPr>
            <a:endParaRPr lang="en-US" sz="1540" i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0134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24F0D-3354-524A-BD8A-D6268488F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Healthcare Transformation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02BF3-3F6C-5D4A-9B29-ED964650F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305562"/>
            <a:ext cx="9052560" cy="5129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Fellows will select transformation projects that address critical needs for their health care institution</a:t>
            </a:r>
          </a:p>
          <a:p>
            <a:r>
              <a:rPr lang="en-US" sz="2800" dirty="0"/>
              <a:t>Learn how to conduct a needs assessment and develop a plan for projects. </a:t>
            </a:r>
          </a:p>
          <a:p>
            <a:r>
              <a:rPr lang="en-US" sz="2800" dirty="0"/>
              <a:t>Learn the principles of data science and evaluation</a:t>
            </a:r>
          </a:p>
          <a:p>
            <a:r>
              <a:rPr lang="en-US" sz="2800" dirty="0"/>
              <a:t>Implement projects related to the HHS Clinical Priorities. 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mental health, opioid abuse and childhood obesity</a:t>
            </a:r>
            <a:r>
              <a:rPr lang="en-US" sz="2400" dirty="0"/>
              <a:t>.</a:t>
            </a:r>
          </a:p>
          <a:p>
            <a:r>
              <a:rPr lang="en-US" sz="2800" dirty="0"/>
              <a:t>Supported to present at conferences and submit for publication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40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937E48-2E2F-C343-8241-783EF4FA57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8"/>
          <a:stretch/>
        </p:blipFill>
        <p:spPr>
          <a:xfrm>
            <a:off x="1376584" y="3408354"/>
            <a:ext cx="2859132" cy="3293449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804A2-8521-5647-AD9A-285DE5B9D4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3" y="413178"/>
            <a:ext cx="5839368" cy="2835743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4298B6-54EF-6B41-B781-BC8F295E7C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144" y="129072"/>
            <a:ext cx="3896203" cy="4926007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238351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E7B60-10CE-264F-89D3-16D7B937B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21C35-F815-B947-BD63-1D824FCC4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learn more about the CHAMPS program at Morehouse School of Medicine, please contact us at </a:t>
            </a:r>
            <a:r>
              <a:rPr lang="en-US" dirty="0">
                <a:hlinkClick r:id="rId2"/>
              </a:rPr>
              <a:t>MSMCHAMPS@msm.edu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apply, visit </a:t>
            </a:r>
            <a:r>
              <a:rPr lang="en-US" dirty="0">
                <a:hlinkClick r:id="rId3"/>
              </a:rPr>
              <a:t>https://www.msm.edu/Education/champs/index.php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96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A6BEAD-08CA-E24C-A5D3-B60CE9864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71" y="2222939"/>
            <a:ext cx="8901743" cy="215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73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BA162-9763-4145-9877-CD477FD03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F46B8-C629-6E49-A60A-DD1722F08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train, develop, and support primary care champions who will be equipped and empowered to lead health care transformation in underserved and rural settings in the Southeastern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3425450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8B9E2-6FD1-E944-9454-2D5308958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it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E96-FEF3-9B4B-A5F5-FF55D320C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813563"/>
            <a:ext cx="9052560" cy="31140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Department of Family Medicine at Morehouse School of Medicine (MSM) is seeking physicians and physician assistants (PA’s) in the Southeastern US that serve patients in the following areas:</a:t>
            </a:r>
          </a:p>
          <a:p>
            <a:pPr lvl="1"/>
            <a:r>
              <a:rPr lang="en-US" sz="2400" dirty="0"/>
              <a:t>Medically underserved metropolitan areas</a:t>
            </a:r>
          </a:p>
          <a:p>
            <a:pPr lvl="1"/>
            <a:r>
              <a:rPr lang="en-US" sz="2400" dirty="0"/>
              <a:t>Federally Qualified Health Centers (FQHC’s)</a:t>
            </a:r>
          </a:p>
          <a:p>
            <a:pPr lvl="1"/>
            <a:r>
              <a:rPr lang="en-US" sz="2400" dirty="0"/>
              <a:t>Healthcare Physician Shortage areas (HPSAs) in rural communities.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965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AA607-329A-BC4F-80E8-A5DE7B2FD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82E55-1FD2-7448-AA7B-EA536359E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037" y="1606656"/>
            <a:ext cx="8318163" cy="3422544"/>
          </a:xfrm>
        </p:spPr>
        <p:txBody>
          <a:bodyPr/>
          <a:lstStyle/>
          <a:p>
            <a:r>
              <a:rPr lang="en-US" sz="2800" dirty="0"/>
              <a:t>Develop leadership capacity in healthcare transformation for primary care professionals</a:t>
            </a:r>
          </a:p>
          <a:p>
            <a:r>
              <a:rPr lang="en-US" sz="2800" dirty="0"/>
              <a:t>Increase integrated and coordinated care services within and between care settings</a:t>
            </a:r>
          </a:p>
          <a:p>
            <a:r>
              <a:rPr lang="en-US" sz="2800" dirty="0"/>
              <a:t>Improve the quality of care in healthcare organizations</a:t>
            </a:r>
          </a:p>
          <a:p>
            <a:r>
              <a:rPr lang="en-US" sz="2800" dirty="0"/>
              <a:t>Increase patient access to care</a:t>
            </a:r>
          </a:p>
          <a:p>
            <a:r>
              <a:rPr lang="en-US" sz="2800" dirty="0"/>
              <a:t>Advocate for health equity for the populations they serve</a:t>
            </a:r>
          </a:p>
        </p:txBody>
      </p:sp>
    </p:spTree>
    <p:extLst>
      <p:ext uri="{BB962C8B-B14F-4D97-AF65-F5344CB8AC3E}">
        <p14:creationId xmlns:p14="http://schemas.microsoft.com/office/powerpoint/2010/main" val="2024510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D9EAE-7D1B-9848-803B-A9D58EB4A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Morehouse School of Medicine Partners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9650F-42BC-6A44-A587-8F0C1B273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813563"/>
            <a:ext cx="9052560" cy="2987038"/>
          </a:xfrm>
        </p:spPr>
        <p:txBody>
          <a:bodyPr/>
          <a:lstStyle/>
          <a:p>
            <a:r>
              <a:rPr lang="en-US" sz="2800" dirty="0"/>
              <a:t>Department of Family Medicine</a:t>
            </a:r>
          </a:p>
          <a:p>
            <a:r>
              <a:rPr lang="en-US" sz="2800" dirty="0"/>
              <a:t>Satcher Health Leadership Institute</a:t>
            </a:r>
          </a:p>
          <a:p>
            <a:r>
              <a:rPr lang="en-US" sz="2800" dirty="0"/>
              <a:t>Kennedy Satcher Center for Mental Health Equity Integrated Care Leadership Program (ICLP)</a:t>
            </a:r>
          </a:p>
          <a:p>
            <a:r>
              <a:rPr lang="en-US" sz="2800" dirty="0"/>
              <a:t>National Center for Primary Care (NCPC)</a:t>
            </a:r>
          </a:p>
          <a:p>
            <a:r>
              <a:rPr lang="en-US" sz="2800" dirty="0"/>
              <a:t>Institute for Healthcare Improvement (IHI)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8813827-ED8F-8D4B-B057-0FCC883EF1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97"/>
          <a:stretch/>
        </p:blipFill>
        <p:spPr>
          <a:xfrm>
            <a:off x="1168400" y="5159908"/>
            <a:ext cx="1397000" cy="1257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F977B1-C723-524E-8B4E-C2F36CCB52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6417208"/>
            <a:ext cx="3263900" cy="5324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7E83D00-9ACC-9B4F-BDA6-71C13F23B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024" y="5304104"/>
            <a:ext cx="3701876" cy="7156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0F12FFD-69F2-894D-9111-012CE9084B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5370249"/>
            <a:ext cx="1778000" cy="58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85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7A1B7-136B-604F-901B-404081FF4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9CD61-25CC-FC46-AC20-CFC02DAED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813563"/>
            <a:ext cx="9052560" cy="2948938"/>
          </a:xfrm>
        </p:spPr>
        <p:txBody>
          <a:bodyPr>
            <a:normAutofit/>
          </a:bodyPr>
          <a:lstStyle/>
          <a:p>
            <a:r>
              <a:rPr lang="en-US" sz="2800" dirty="0"/>
              <a:t>CHAMPS fellowship is a 12-month training program and eligible hours of CME. </a:t>
            </a:r>
          </a:p>
          <a:p>
            <a:r>
              <a:rPr lang="en-US" sz="2800" dirty="0"/>
              <a:t>Monthly meetings with CHAMPS faculty at one’s practice </a:t>
            </a:r>
          </a:p>
          <a:p>
            <a:r>
              <a:rPr lang="en-US" sz="2800" dirty="0"/>
              <a:t>Monthly virtual coaching sessions with subject matter experts</a:t>
            </a:r>
          </a:p>
          <a:p>
            <a:r>
              <a:rPr lang="en-US" sz="2800" dirty="0"/>
              <a:t>In-person meetings in Atlanta for hands-on training in leadership, healthcare transformation, and advocacy</a:t>
            </a:r>
          </a:p>
        </p:txBody>
      </p:sp>
    </p:spTree>
    <p:extLst>
      <p:ext uri="{BB962C8B-B14F-4D97-AF65-F5344CB8AC3E}">
        <p14:creationId xmlns:p14="http://schemas.microsoft.com/office/powerpoint/2010/main" val="3638889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74159-1DA4-6B45-BD22-DA5637B60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the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980B1-3DCB-CA4C-B46C-0A666209C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321487"/>
            <a:ext cx="9052560" cy="5129425"/>
          </a:xfrm>
        </p:spPr>
        <p:txBody>
          <a:bodyPr/>
          <a:lstStyle/>
          <a:p>
            <a:r>
              <a:rPr lang="en-US" dirty="0"/>
              <a:t>A stipend and Surface Pro will be provided to supplement participants’ time and resources </a:t>
            </a:r>
          </a:p>
          <a:p>
            <a:r>
              <a:rPr lang="en-US" dirty="0"/>
              <a:t>Participants will be fully supported in developing and implementing a healthcare transformation project to improve their practice</a:t>
            </a:r>
          </a:p>
          <a:p>
            <a:r>
              <a:rPr lang="en-US" dirty="0"/>
              <a:t>Learning modules are completed online and tailored for the busy physician or physician assistant</a:t>
            </a:r>
          </a:p>
          <a:p>
            <a:r>
              <a:rPr lang="en-US" dirty="0"/>
              <a:t>As a HRSA-funded project, participation can be applied to any NHSC obligations they may have.</a:t>
            </a:r>
          </a:p>
        </p:txBody>
      </p:sp>
    </p:spTree>
    <p:extLst>
      <p:ext uri="{BB962C8B-B14F-4D97-AF65-F5344CB8AC3E}">
        <p14:creationId xmlns:p14="http://schemas.microsoft.com/office/powerpoint/2010/main" val="3218905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D3CE8-04C5-D647-B007-A5957436B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Instructional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6DA89-9EA5-8E44-A634-DA2DC73F1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440584"/>
            <a:ext cx="9052560" cy="4900058"/>
          </a:xfrm>
        </p:spPr>
        <p:txBody>
          <a:bodyPr/>
          <a:lstStyle/>
          <a:p>
            <a:r>
              <a:rPr lang="en-US" sz="3000" dirty="0"/>
              <a:t>On-line courses via Canvas in Leadership, Integrated Health, Quality Improvement and Healthcare Transformation</a:t>
            </a:r>
          </a:p>
          <a:p>
            <a:r>
              <a:rPr lang="en-US" sz="3000" dirty="0"/>
              <a:t>Monthly Reports highlighting practice successes, challenges, and leadership activities</a:t>
            </a:r>
          </a:p>
          <a:p>
            <a:r>
              <a:rPr lang="en-US" sz="3000" dirty="0"/>
              <a:t>Development of a Healthcare Transformation Project</a:t>
            </a:r>
          </a:p>
          <a:p>
            <a:r>
              <a:rPr lang="en-US" sz="3000" dirty="0"/>
              <a:t>Development of Abstracts for presentation and publication</a:t>
            </a:r>
          </a:p>
          <a:p>
            <a:r>
              <a:rPr lang="en-US" sz="3000" dirty="0"/>
              <a:t>Mentorship with CHAMPS Fellows and MSM Faculty</a:t>
            </a:r>
          </a:p>
        </p:txBody>
      </p:sp>
    </p:spTree>
    <p:extLst>
      <p:ext uri="{BB962C8B-B14F-4D97-AF65-F5344CB8AC3E}">
        <p14:creationId xmlns:p14="http://schemas.microsoft.com/office/powerpoint/2010/main" val="2659745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6D74B-7470-A546-85E7-9585B27AE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Transformative Leadership in Integrated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A9D3D-E836-8E48-BBA6-BDBE81882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813563"/>
            <a:ext cx="9052560" cy="324103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The interactive online learning curriculum is comprised of three modules: </a:t>
            </a:r>
          </a:p>
          <a:p>
            <a:r>
              <a:rPr lang="en-US" sz="2800" dirty="0"/>
              <a:t>Transformative Leadership</a:t>
            </a:r>
          </a:p>
          <a:p>
            <a:r>
              <a:rPr lang="en-US" sz="2800" dirty="0"/>
              <a:t>Clinical Practice Skills</a:t>
            </a:r>
          </a:p>
          <a:p>
            <a:r>
              <a:rPr lang="en-US" sz="2800" dirty="0"/>
              <a:t>Sustainability.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4294A3-2221-A443-9D6C-8A4A2CC866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720" y="4800751"/>
            <a:ext cx="5582055" cy="172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7298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4706</TotalTime>
  <Words>482</Words>
  <Application>Microsoft Office PowerPoint</Application>
  <PresentationFormat>Custom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</vt:lpstr>
      <vt:lpstr>Garamond</vt:lpstr>
      <vt:lpstr>Wingdings</vt:lpstr>
      <vt:lpstr>Zapf Dingbats</vt:lpstr>
      <vt:lpstr>1_Office Theme</vt:lpstr>
      <vt:lpstr>Community Health Advanced by Medical Practice Superstars (CHAMPS)</vt:lpstr>
      <vt:lpstr>Purpose</vt:lpstr>
      <vt:lpstr>Who is it for?</vt:lpstr>
      <vt:lpstr>Objectives</vt:lpstr>
      <vt:lpstr>Morehouse School of Medicine Partners</vt:lpstr>
      <vt:lpstr>Overview of Activities</vt:lpstr>
      <vt:lpstr>Benefits of the Program</vt:lpstr>
      <vt:lpstr>Key Instructional Components</vt:lpstr>
      <vt:lpstr>Transformative Leadership in Integrated Practice</vt:lpstr>
      <vt:lpstr>Healthcare Transformation Projects</vt:lpstr>
      <vt:lpstr>PowerPoint Presentation</vt:lpstr>
      <vt:lpstr>Additional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MSM Students’ USMLE Performance</dc:title>
  <dc:creator>Lawrence, Cassandra</dc:creator>
  <cp:lastModifiedBy>Wooden, Danielle</cp:lastModifiedBy>
  <cp:revision>185</cp:revision>
  <cp:lastPrinted>2018-01-15T19:17:31Z</cp:lastPrinted>
  <dcterms:created xsi:type="dcterms:W3CDTF">2016-08-01T17:16:13Z</dcterms:created>
  <dcterms:modified xsi:type="dcterms:W3CDTF">2019-10-03T16:48:41Z</dcterms:modified>
</cp:coreProperties>
</file>